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16" r:id="rId1"/>
  </p:sldMasterIdLst>
  <p:sldIdLst>
    <p:sldId id="265" r:id="rId2"/>
    <p:sldId id="257" r:id="rId3"/>
    <p:sldId id="266" r:id="rId4"/>
    <p:sldId id="279" r:id="rId5"/>
    <p:sldId id="267" r:id="rId6"/>
    <p:sldId id="281" r:id="rId7"/>
    <p:sldId id="282" r:id="rId8"/>
    <p:sldId id="283" r:id="rId9"/>
    <p:sldId id="276" r:id="rId10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361" autoAdjust="0"/>
    <p:restoredTop sz="94660"/>
  </p:normalViewPr>
  <p:slideViewPr>
    <p:cSldViewPr snapToGrid="0">
      <p:cViewPr varScale="1">
        <p:scale>
          <a:sx n="85" d="100"/>
          <a:sy n="85" d="100"/>
        </p:scale>
        <p:origin x="499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89C0C-D385-4FF7-925D-923B33E584C1}" type="datetimeFigureOut">
              <a:rPr lang="nl-NL" smtClean="0"/>
              <a:pPr/>
              <a:t>5-8-2019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BCCAF-08E2-4ED2-A7ED-F1C1266AF6FD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588076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89C0C-D385-4FF7-925D-923B33E584C1}" type="datetimeFigureOut">
              <a:rPr lang="nl-NL" smtClean="0"/>
              <a:pPr/>
              <a:t>5-8-2019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BCCAF-08E2-4ED2-A7ED-F1C1266AF6FD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231292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89C0C-D385-4FF7-925D-923B33E584C1}" type="datetimeFigureOut">
              <a:rPr lang="nl-NL" smtClean="0"/>
              <a:pPr/>
              <a:t>5-8-2019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BCCAF-08E2-4ED2-A7ED-F1C1266AF6FD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789621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89C0C-D385-4FF7-925D-923B33E584C1}" type="datetimeFigureOut">
              <a:rPr lang="nl-NL" smtClean="0"/>
              <a:pPr/>
              <a:t>5-8-2019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BCCAF-08E2-4ED2-A7ED-F1C1266AF6FD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1598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89C0C-D385-4FF7-925D-923B33E584C1}" type="datetimeFigureOut">
              <a:rPr lang="nl-NL" smtClean="0"/>
              <a:pPr/>
              <a:t>5-8-2019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BCCAF-08E2-4ED2-A7ED-F1C1266AF6FD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853453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89C0C-D385-4FF7-925D-923B33E584C1}" type="datetimeFigureOut">
              <a:rPr lang="nl-NL" smtClean="0"/>
              <a:pPr/>
              <a:t>5-8-2019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BCCAF-08E2-4ED2-A7ED-F1C1266AF6FD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129605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89C0C-D385-4FF7-925D-923B33E584C1}" type="datetimeFigureOut">
              <a:rPr lang="nl-NL" smtClean="0"/>
              <a:pPr/>
              <a:t>5-8-2019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BCCAF-08E2-4ED2-A7ED-F1C1266AF6FD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175229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89C0C-D385-4FF7-925D-923B33E584C1}" type="datetimeFigureOut">
              <a:rPr lang="nl-NL" smtClean="0"/>
              <a:pPr/>
              <a:t>5-8-2019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BCCAF-08E2-4ED2-A7ED-F1C1266AF6FD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36583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89C0C-D385-4FF7-925D-923B33E584C1}" type="datetimeFigureOut">
              <a:rPr lang="nl-NL" smtClean="0"/>
              <a:pPr/>
              <a:t>5-8-2019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BCCAF-08E2-4ED2-A7ED-F1C1266AF6FD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332516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89C0C-D385-4FF7-925D-923B33E584C1}" type="datetimeFigureOut">
              <a:rPr lang="nl-NL" smtClean="0"/>
              <a:pPr/>
              <a:t>5-8-2019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BCCAF-08E2-4ED2-A7ED-F1C1266AF6FD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829339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89C0C-D385-4FF7-925D-923B33E584C1}" type="datetimeFigureOut">
              <a:rPr lang="nl-NL" smtClean="0"/>
              <a:pPr/>
              <a:t>5-8-2019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BCCAF-08E2-4ED2-A7ED-F1C1266AF6FD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092789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3000">
              <a:schemeClr val="tx2"/>
            </a:gs>
            <a:gs pos="25000">
              <a:schemeClr val="accent5">
                <a:lumMod val="20000"/>
                <a:lumOff val="80000"/>
              </a:schemeClr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989C0C-D385-4FF7-925D-923B33E584C1}" type="datetimeFigureOut">
              <a:rPr lang="nl-NL" smtClean="0"/>
              <a:pPr/>
              <a:t>5-8-2019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CBCCAF-08E2-4ED2-A7ED-F1C1266AF6FD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281654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17" r:id="rId1"/>
    <p:sldLayoutId id="2147484118" r:id="rId2"/>
    <p:sldLayoutId id="2147484119" r:id="rId3"/>
    <p:sldLayoutId id="2147484120" r:id="rId4"/>
    <p:sldLayoutId id="2147484121" r:id="rId5"/>
    <p:sldLayoutId id="2147484122" r:id="rId6"/>
    <p:sldLayoutId id="2147484123" r:id="rId7"/>
    <p:sldLayoutId id="2147484124" r:id="rId8"/>
    <p:sldLayoutId id="2147484125" r:id="rId9"/>
    <p:sldLayoutId id="2147484126" r:id="rId10"/>
    <p:sldLayoutId id="214748412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VYR7O6seM8o" TargetMode="External"/><Relationship Id="rId2" Type="http://schemas.openxmlformats.org/officeDocument/2006/relationships/hyperlink" Target="https://www.youtube.com/watch?v=92-P0xDNqds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s://www.youtube.com/watch?v=z7Wga7gB_4Y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1"/>
          <p:cNvSpPr txBox="1">
            <a:spLocks/>
          </p:cNvSpPr>
          <p:nvPr/>
        </p:nvSpPr>
        <p:spPr>
          <a:xfrm>
            <a:off x="3790950" y="312738"/>
            <a:ext cx="7734300" cy="18589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b="1" dirty="0" smtClean="0">
                <a:solidFill>
                  <a:schemeClr val="accent6">
                    <a:lumMod val="50000"/>
                  </a:schemeClr>
                </a:solidFill>
              </a:rPr>
              <a:t>Einde </a:t>
            </a:r>
            <a:r>
              <a:rPr lang="nl-NL" b="1" dirty="0" smtClean="0">
                <a:solidFill>
                  <a:schemeClr val="accent6">
                    <a:lumMod val="50000"/>
                  </a:schemeClr>
                </a:solidFill>
              </a:rPr>
              <a:t>van het Romeinse Rijk</a:t>
            </a:r>
            <a:endParaRPr lang="nl-NL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734" y="1641153"/>
            <a:ext cx="7931243" cy="4973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6564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4124143" y="1626633"/>
            <a:ext cx="5915025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b="1" dirty="0" smtClean="0">
                <a:solidFill>
                  <a:schemeClr val="accent6">
                    <a:lumMod val="50000"/>
                  </a:schemeClr>
                </a:solidFill>
              </a:rPr>
              <a:t>Lesdoelen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b="1" dirty="0" smtClean="0">
                <a:solidFill>
                  <a:schemeClr val="accent6">
                    <a:lumMod val="50000"/>
                  </a:schemeClr>
                </a:solidFill>
              </a:rPr>
              <a:t>Vorige les</a:t>
            </a:r>
            <a:br>
              <a:rPr lang="nl-NL" b="1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Jodendom en Christendom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b="1" dirty="0" smtClean="0">
                <a:solidFill>
                  <a:schemeClr val="accent6">
                    <a:lumMod val="50000"/>
                  </a:schemeClr>
                </a:solidFill>
              </a:rPr>
              <a:t>Splitsing West Romeinse Rijk en Oost Romeinse Rijk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b="1" dirty="0">
              <a:solidFill>
                <a:schemeClr val="accent6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b="1" dirty="0" smtClean="0">
                <a:solidFill>
                  <a:schemeClr val="accent6">
                    <a:lumMod val="50000"/>
                  </a:schemeClr>
                </a:solidFill>
              </a:rPr>
              <a:t>Volksverhuizing - de Val</a:t>
            </a:r>
            <a:endParaRPr lang="nl-NL" dirty="0" smtClean="0">
              <a:solidFill>
                <a:schemeClr val="accent6">
                  <a:lumMod val="50000"/>
                </a:schemeClr>
              </a:solidFill>
            </a:endParaRPr>
          </a:p>
          <a:p>
            <a:endParaRPr lang="nl-NL" b="1" dirty="0">
              <a:solidFill>
                <a:schemeClr val="accent6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b="1" dirty="0" smtClean="0">
                <a:solidFill>
                  <a:schemeClr val="accent6">
                    <a:lumMod val="50000"/>
                  </a:schemeClr>
                </a:solidFill>
              </a:rPr>
              <a:t>Maarten van Rossem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b="1" dirty="0" smtClean="0">
                <a:solidFill>
                  <a:schemeClr val="accent6">
                    <a:lumMod val="50000"/>
                  </a:schemeClr>
                </a:solidFill>
              </a:rPr>
              <a:t>Zelfstandig werken</a:t>
            </a:r>
            <a:endParaRPr lang="nl-NL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b="1" dirty="0" smtClean="0">
                <a:solidFill>
                  <a:schemeClr val="accent6">
                    <a:lumMod val="50000"/>
                  </a:schemeClr>
                </a:solidFill>
              </a:rPr>
              <a:t>Afsluiting</a:t>
            </a:r>
            <a:endParaRPr lang="nl-NL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7" name="Titel 1"/>
          <p:cNvSpPr>
            <a:spLocks noGrp="1"/>
          </p:cNvSpPr>
          <p:nvPr>
            <p:ph type="title"/>
          </p:nvPr>
        </p:nvSpPr>
        <p:spPr>
          <a:xfrm>
            <a:off x="4305298" y="155575"/>
            <a:ext cx="4820640" cy="1454150"/>
          </a:xfrm>
        </p:spPr>
        <p:txBody>
          <a:bodyPr/>
          <a:lstStyle/>
          <a:p>
            <a:r>
              <a:rPr lang="nl-NL" b="1" dirty="0" smtClean="0">
                <a:solidFill>
                  <a:schemeClr val="accent6">
                    <a:lumMod val="50000"/>
                  </a:schemeClr>
                </a:solidFill>
              </a:rPr>
              <a:t>Wat gaan we doen?</a:t>
            </a:r>
            <a:endParaRPr lang="nl-NL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8" name="Afbeelding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2050" y="5114925"/>
            <a:ext cx="3219450" cy="1743075"/>
          </a:xfrm>
          <a:prstGeom prst="rect">
            <a:avLst/>
          </a:prstGeom>
        </p:spPr>
      </p:pic>
      <p:sp>
        <p:nvSpPr>
          <p:cNvPr id="10" name="Tekstvak 9"/>
          <p:cNvSpPr txBox="1"/>
          <p:nvPr/>
        </p:nvSpPr>
        <p:spPr>
          <a:xfrm>
            <a:off x="129106" y="2457630"/>
            <a:ext cx="2443874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b="1" i="1" dirty="0" smtClean="0">
                <a:solidFill>
                  <a:schemeClr val="bg1"/>
                </a:solidFill>
              </a:rPr>
              <a:t>Wat gaan we doen?</a:t>
            </a:r>
            <a:endParaRPr lang="nl-NL" dirty="0" smtClean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Lesdoelen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Vorige les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Splitsing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Volksverhuizing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Maarten van Rossem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Zelfstandig werken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Afsluiting</a:t>
            </a:r>
            <a:endParaRPr lang="nl-NL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220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238624" y="365125"/>
            <a:ext cx="7115175" cy="1325563"/>
          </a:xfrm>
        </p:spPr>
        <p:txBody>
          <a:bodyPr/>
          <a:lstStyle/>
          <a:p>
            <a:r>
              <a:rPr lang="nl-NL" b="1" dirty="0" smtClean="0">
                <a:solidFill>
                  <a:schemeClr val="accent6">
                    <a:lumMod val="50000"/>
                  </a:schemeClr>
                </a:solidFill>
              </a:rPr>
              <a:t>Lesdoelen</a:t>
            </a:r>
            <a:endParaRPr lang="nl-NL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276600" y="2372264"/>
            <a:ext cx="7219950" cy="328082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nl-NL" sz="2200" b="1" dirty="0" smtClean="0">
                <a:solidFill>
                  <a:schemeClr val="accent6">
                    <a:lumMod val="50000"/>
                  </a:schemeClr>
                </a:solidFill>
              </a:rPr>
              <a:t>Aan het eind van de les kunnen jullie uitleggen;</a:t>
            </a:r>
          </a:p>
          <a:p>
            <a:r>
              <a:rPr lang="nl-NL" sz="2200" dirty="0" smtClean="0">
                <a:solidFill>
                  <a:schemeClr val="accent6">
                    <a:lumMod val="50000"/>
                  </a:schemeClr>
                </a:solidFill>
              </a:rPr>
              <a:t>Hoe het Oost en West Romeinse Rijk zijn ontstaan;</a:t>
            </a:r>
          </a:p>
          <a:p>
            <a:r>
              <a:rPr lang="nl-NL" sz="2200" dirty="0" smtClean="0">
                <a:solidFill>
                  <a:schemeClr val="accent6">
                    <a:lumMod val="50000"/>
                  </a:schemeClr>
                </a:solidFill>
              </a:rPr>
              <a:t>Wat de volksverhuizing is;</a:t>
            </a:r>
          </a:p>
          <a:p>
            <a:r>
              <a:rPr lang="nl-NL" sz="2200" dirty="0" smtClean="0">
                <a:solidFill>
                  <a:schemeClr val="accent6">
                    <a:lumMod val="50000"/>
                  </a:schemeClr>
                </a:solidFill>
              </a:rPr>
              <a:t>Hoe het West-Romeinse Rijk is gevallen</a:t>
            </a:r>
          </a:p>
          <a:p>
            <a:pPr marL="0" indent="0">
              <a:buNone/>
            </a:pPr>
            <a:endParaRPr lang="nl-NL" sz="22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nl-NL" sz="2200" b="1" dirty="0" smtClean="0">
                <a:solidFill>
                  <a:schemeClr val="accent6">
                    <a:lumMod val="50000"/>
                  </a:schemeClr>
                </a:solidFill>
              </a:rPr>
              <a:t>KA:</a:t>
            </a:r>
          </a:p>
          <a:p>
            <a:pPr marL="0" indent="0">
              <a:buNone/>
            </a:pPr>
            <a:r>
              <a:rPr lang="nl-NL" sz="2400" dirty="0" smtClean="0">
                <a:solidFill>
                  <a:schemeClr val="accent6">
                    <a:lumMod val="50000"/>
                  </a:schemeClr>
                </a:solidFill>
              </a:rPr>
              <a:t>7. de </a:t>
            </a:r>
            <a:r>
              <a:rPr lang="nl-NL" sz="2400" dirty="0">
                <a:solidFill>
                  <a:schemeClr val="accent6">
                    <a:lumMod val="50000"/>
                  </a:schemeClr>
                </a:solidFill>
              </a:rPr>
              <a:t>confrontatie tussen de Grieks-Romeinse cultuur en de Germaanse cultuur van Noordwest-Europa 	</a:t>
            </a:r>
          </a:p>
          <a:p>
            <a:pPr>
              <a:buNone/>
            </a:pPr>
            <a:r>
              <a:rPr lang="nl-NL" sz="2400" dirty="0" smtClean="0">
                <a:solidFill>
                  <a:schemeClr val="accent6">
                    <a:lumMod val="50000"/>
                  </a:schemeClr>
                </a:solidFill>
              </a:rPr>
              <a:t>	</a:t>
            </a:r>
          </a:p>
          <a:p>
            <a:pPr marL="0" indent="0">
              <a:buNone/>
            </a:pPr>
            <a:endParaRPr lang="nl-NL" sz="2200" b="1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94853" y="1587"/>
            <a:ext cx="2097147" cy="1819275"/>
          </a:xfrm>
          <a:prstGeom prst="rect">
            <a:avLst/>
          </a:prstGeom>
        </p:spPr>
      </p:pic>
      <p:sp>
        <p:nvSpPr>
          <p:cNvPr id="6" name="Tekstvak 5"/>
          <p:cNvSpPr txBox="1"/>
          <p:nvPr/>
        </p:nvSpPr>
        <p:spPr>
          <a:xfrm>
            <a:off x="9942420" y="2788841"/>
            <a:ext cx="1927259" cy="646331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nl-NL" b="1" dirty="0" smtClean="0"/>
              <a:t>Begrippen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/>
              <a:t>Volksverhuizing</a:t>
            </a:r>
          </a:p>
        </p:txBody>
      </p:sp>
      <p:sp>
        <p:nvSpPr>
          <p:cNvPr id="7" name="Tekstvak 6"/>
          <p:cNvSpPr txBox="1"/>
          <p:nvPr/>
        </p:nvSpPr>
        <p:spPr>
          <a:xfrm>
            <a:off x="129106" y="2457630"/>
            <a:ext cx="2443874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Wat gaan we doen?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b="1" i="1" dirty="0" smtClean="0">
                <a:solidFill>
                  <a:schemeClr val="bg1"/>
                </a:solidFill>
              </a:rPr>
              <a:t>Lesdoelen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Vorige les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Splitsing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Volksverhuizing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Maarten van Rossem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Zelfstandig werken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Afsluiting</a:t>
            </a:r>
            <a:endParaRPr lang="nl-NL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4607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>
          <a:xfrm>
            <a:off x="4476570" y="152967"/>
            <a:ext cx="7058025" cy="1225550"/>
          </a:xfrm>
        </p:spPr>
        <p:txBody>
          <a:bodyPr/>
          <a:lstStyle/>
          <a:p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Vorige les</a:t>
            </a:r>
            <a:endParaRPr lang="nl-NL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2" name="Tekstvak 11"/>
          <p:cNvSpPr txBox="1"/>
          <p:nvPr/>
        </p:nvSpPr>
        <p:spPr>
          <a:xfrm>
            <a:off x="129106" y="2457630"/>
            <a:ext cx="2443874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Wat gaan we doen?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Lesdoelen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b="1" i="1" dirty="0" smtClean="0">
                <a:solidFill>
                  <a:schemeClr val="bg1"/>
                </a:solidFill>
              </a:rPr>
              <a:t>Vorige les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Splitsing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Volksverhuizing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Maarten van Rossem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Zelfstandig werken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Afsluiting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7" name="Tijdelijke aanduiding voor inhoud 2"/>
          <p:cNvSpPr>
            <a:spLocks noGrp="1"/>
          </p:cNvSpPr>
          <p:nvPr>
            <p:ph idx="1"/>
          </p:nvPr>
        </p:nvSpPr>
        <p:spPr>
          <a:xfrm>
            <a:off x="3276600" y="2372264"/>
            <a:ext cx="7219950" cy="328082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nl-NL" sz="2200" b="1" dirty="0" smtClean="0">
                <a:solidFill>
                  <a:schemeClr val="accent6">
                    <a:lumMod val="50000"/>
                  </a:schemeClr>
                </a:solidFill>
              </a:rPr>
              <a:t>Aan het eind van de les kunnen jullie uitleggen;</a:t>
            </a:r>
          </a:p>
          <a:p>
            <a:r>
              <a:rPr lang="nl-NL" sz="2200" dirty="0" smtClean="0">
                <a:solidFill>
                  <a:schemeClr val="accent6">
                    <a:lumMod val="50000"/>
                  </a:schemeClr>
                </a:solidFill>
              </a:rPr>
              <a:t>Hoe het christendom is ontstaan;</a:t>
            </a:r>
          </a:p>
          <a:p>
            <a:r>
              <a:rPr lang="nl-NL" sz="2200" dirty="0" smtClean="0">
                <a:solidFill>
                  <a:schemeClr val="accent6">
                    <a:lumMod val="50000"/>
                  </a:schemeClr>
                </a:solidFill>
              </a:rPr>
              <a:t>Waarom het christendom kon verspreiden;</a:t>
            </a:r>
          </a:p>
          <a:p>
            <a:r>
              <a:rPr lang="nl-NL" sz="2200" dirty="0" smtClean="0">
                <a:solidFill>
                  <a:schemeClr val="accent6">
                    <a:lumMod val="50000"/>
                  </a:schemeClr>
                </a:solidFill>
              </a:rPr>
              <a:t>Hoe het christendom de Romeinse staatsreligie werd;</a:t>
            </a:r>
          </a:p>
          <a:p>
            <a:r>
              <a:rPr lang="nl-NL" sz="2200" dirty="0" smtClean="0">
                <a:solidFill>
                  <a:schemeClr val="accent6">
                    <a:lumMod val="50000"/>
                  </a:schemeClr>
                </a:solidFill>
              </a:rPr>
              <a:t>Wat de verschillen en overeenkomsten zijn van het </a:t>
            </a:r>
            <a:r>
              <a:rPr lang="nl-NL" sz="2200" dirty="0" err="1" smtClean="0">
                <a:solidFill>
                  <a:schemeClr val="accent6">
                    <a:lumMod val="50000"/>
                  </a:schemeClr>
                </a:solidFill>
              </a:rPr>
              <a:t>jodendom</a:t>
            </a:r>
            <a:r>
              <a:rPr lang="nl-NL" sz="2200" dirty="0" smtClean="0">
                <a:solidFill>
                  <a:schemeClr val="accent6">
                    <a:lumMod val="50000"/>
                  </a:schemeClr>
                </a:solidFill>
              </a:rPr>
              <a:t>, christendom en de oude Romeinse godsdienst</a:t>
            </a:r>
          </a:p>
          <a:p>
            <a:pPr marL="0" indent="0">
              <a:buNone/>
            </a:pPr>
            <a:endParaRPr lang="nl-NL" sz="22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nl-NL" sz="2200" b="1" dirty="0" smtClean="0">
                <a:solidFill>
                  <a:schemeClr val="accent6">
                    <a:lumMod val="50000"/>
                  </a:schemeClr>
                </a:solidFill>
              </a:rPr>
              <a:t>KA:</a:t>
            </a:r>
          </a:p>
          <a:p>
            <a:pPr>
              <a:buNone/>
            </a:pPr>
            <a:r>
              <a:rPr lang="nl-NL" sz="2400" dirty="0" smtClean="0">
                <a:solidFill>
                  <a:schemeClr val="accent6">
                    <a:lumMod val="50000"/>
                  </a:schemeClr>
                </a:solidFill>
              </a:rPr>
              <a:t>8. de ontwikkeling van het Jodendom en het christendom als de eerste </a:t>
            </a:r>
            <a:r>
              <a:rPr lang="nl-NL" sz="2400" dirty="0" err="1" smtClean="0">
                <a:solidFill>
                  <a:schemeClr val="accent6">
                    <a:lumMod val="50000"/>
                  </a:schemeClr>
                </a:solidFill>
              </a:rPr>
              <a:t>monotheïstische</a:t>
            </a:r>
            <a:r>
              <a:rPr lang="nl-NL" sz="2400" dirty="0" smtClean="0">
                <a:solidFill>
                  <a:schemeClr val="accent6">
                    <a:lumMod val="50000"/>
                  </a:schemeClr>
                </a:solidFill>
              </a:rPr>
              <a:t> godsdiensten 	</a:t>
            </a:r>
          </a:p>
          <a:p>
            <a:pPr marL="0" indent="0">
              <a:buNone/>
            </a:pPr>
            <a:endParaRPr lang="nl-NL" sz="2200" b="1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8" name="Tekstvak 7"/>
          <p:cNvSpPr txBox="1"/>
          <p:nvPr/>
        </p:nvSpPr>
        <p:spPr>
          <a:xfrm>
            <a:off x="9942420" y="2788841"/>
            <a:ext cx="2055884" cy="1754326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nl-NL" b="1" dirty="0" smtClean="0"/>
              <a:t>Begrippen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/>
              <a:t>Christendom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/>
              <a:t>Jodendom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/>
              <a:t>Staatsgodsdienst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/>
              <a:t>Polytheïsme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/>
              <a:t>Monotheïsme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81885" y="503868"/>
            <a:ext cx="7058025" cy="1225550"/>
          </a:xfrm>
        </p:spPr>
        <p:txBody>
          <a:bodyPr/>
          <a:lstStyle/>
          <a:p>
            <a:r>
              <a:rPr lang="nl-NL" b="1" dirty="0" smtClean="0">
                <a:solidFill>
                  <a:schemeClr val="accent6">
                    <a:lumMod val="50000"/>
                  </a:schemeClr>
                </a:solidFill>
              </a:rPr>
              <a:t>Splitsing van het Romeinse Rijk</a:t>
            </a:r>
            <a:endParaRPr lang="nl-NL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Tekstvak 3"/>
          <p:cNvSpPr txBox="1"/>
          <p:nvPr/>
        </p:nvSpPr>
        <p:spPr>
          <a:xfrm>
            <a:off x="3300424" y="1629719"/>
            <a:ext cx="6126742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 smtClean="0">
                <a:solidFill>
                  <a:schemeClr val="accent6">
                    <a:lumMod val="50000"/>
                  </a:schemeClr>
                </a:solidFill>
              </a:rPr>
              <a:t>Splitsing van het Romeinse Rijk</a:t>
            </a:r>
            <a:br>
              <a:rPr lang="nl-NL" b="1" dirty="0" smtClean="0">
                <a:solidFill>
                  <a:schemeClr val="accent6">
                    <a:lumMod val="50000"/>
                  </a:schemeClr>
                </a:solidFill>
              </a:rPr>
            </a:br>
            <a:endParaRPr lang="nl-NL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nl-NL" b="1" dirty="0" smtClean="0">
                <a:solidFill>
                  <a:schemeClr val="accent6">
                    <a:lumMod val="50000"/>
                  </a:schemeClr>
                </a:solidFill>
              </a:rPr>
              <a:t>285 n.C. onofficiële splitsing</a:t>
            </a:r>
            <a:endParaRPr lang="nl-NL" i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endParaRPr lang="nl-NL" i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nl-NL" b="1" dirty="0" smtClean="0">
                <a:solidFill>
                  <a:schemeClr val="accent6">
                    <a:lumMod val="50000"/>
                  </a:schemeClr>
                </a:solidFill>
              </a:rPr>
              <a:t>395 n.C. Theodosius overlijdt laat zijn zoons de twee delen na</a:t>
            </a:r>
            <a:endParaRPr lang="nl-NL" i="1" dirty="0" smtClean="0">
              <a:solidFill>
                <a:schemeClr val="accent6">
                  <a:lumMod val="50000"/>
                </a:schemeClr>
              </a:solidFill>
            </a:endParaRPr>
          </a:p>
          <a:p>
            <a:endParaRPr lang="nl-NL" i="1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8" name="Tekstvak 7"/>
          <p:cNvSpPr txBox="1"/>
          <p:nvPr/>
        </p:nvSpPr>
        <p:spPr>
          <a:xfrm>
            <a:off x="129106" y="2457630"/>
            <a:ext cx="2443874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Wat gaan we doen?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Lesdoelen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Vorige les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b="1" i="1" dirty="0" smtClean="0">
                <a:solidFill>
                  <a:schemeClr val="bg1"/>
                </a:solidFill>
              </a:rPr>
              <a:t>Splitsing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Volksverhuizing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Maarten van Rossem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Zelfstandig werken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Afsluiting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3" name="Actieknop: Film 2">
            <a:hlinkClick r:id="rId2" highlightClick="1"/>
          </p:cNvPr>
          <p:cNvSpPr/>
          <p:nvPr/>
        </p:nvSpPr>
        <p:spPr>
          <a:xfrm>
            <a:off x="3401446" y="3416308"/>
            <a:ext cx="1042416" cy="1042416"/>
          </a:xfrm>
          <a:prstGeom prst="actionButtonMovi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" name="Actieknop: Film 4">
            <a:hlinkClick r:id="rId3" highlightClick="1"/>
          </p:cNvPr>
          <p:cNvSpPr/>
          <p:nvPr/>
        </p:nvSpPr>
        <p:spPr>
          <a:xfrm>
            <a:off x="3401446" y="4641012"/>
            <a:ext cx="1042416" cy="1042416"/>
          </a:xfrm>
          <a:prstGeom prst="actionButtonMovi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7" name="Afbeelding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0483" y="3159218"/>
            <a:ext cx="6409427" cy="36053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4427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191772" y="1768059"/>
            <a:ext cx="7385649" cy="444754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Rond 476 viel het West-Romeinse Rijk, hoe kwam dat?</a:t>
            </a:r>
          </a:p>
          <a:p>
            <a:pPr marL="0" indent="0"/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375 begonnen de Hunnen te plunderen. De Germaanse stammen aan de grenzen vluchten.</a:t>
            </a:r>
          </a:p>
          <a:p>
            <a:pPr marL="0" indent="0"/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429 Vandalen </a:t>
            </a: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bezetten </a:t>
            </a:r>
            <a:r>
              <a:rPr lang="nl-NL" dirty="0" err="1" smtClean="0">
                <a:solidFill>
                  <a:schemeClr val="accent6">
                    <a:lumMod val="50000"/>
                  </a:schemeClr>
                </a:solidFill>
              </a:rPr>
              <a:t>Africa</a:t>
            </a: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, </a:t>
            </a: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inkomsten verlies voor Rome.</a:t>
            </a:r>
          </a:p>
          <a:p>
            <a:pPr marL="0" indent="0"/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Verschillende Germaanse stammen plunderen Rome (</a:t>
            </a:r>
            <a:r>
              <a:rPr lang="nl-NL" dirty="0" err="1" smtClean="0">
                <a:solidFill>
                  <a:schemeClr val="accent6">
                    <a:lumMod val="50000"/>
                  </a:schemeClr>
                </a:solidFill>
              </a:rPr>
              <a:t>Visigothen</a:t>
            </a: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, Vandalen) en in 476 neemt </a:t>
            </a:r>
            <a:r>
              <a:rPr lang="nl-NL" dirty="0" err="1" smtClean="0">
                <a:solidFill>
                  <a:schemeClr val="accent6">
                    <a:lumMod val="50000"/>
                  </a:schemeClr>
                </a:solidFill>
              </a:rPr>
              <a:t>Odaoker</a:t>
            </a: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 de titel van koning over van de laatste West-Romeinse Keizer.</a:t>
            </a:r>
          </a:p>
        </p:txBody>
      </p:sp>
      <p:sp>
        <p:nvSpPr>
          <p:cNvPr id="4" name="Titel 1"/>
          <p:cNvSpPr>
            <a:spLocks noGrp="1"/>
          </p:cNvSpPr>
          <p:nvPr>
            <p:ph type="title"/>
          </p:nvPr>
        </p:nvSpPr>
        <p:spPr>
          <a:xfrm>
            <a:off x="3822357" y="503868"/>
            <a:ext cx="7817553" cy="1225550"/>
          </a:xfrm>
        </p:spPr>
        <p:txBody>
          <a:bodyPr>
            <a:normAutofit/>
          </a:bodyPr>
          <a:lstStyle/>
          <a:p>
            <a:r>
              <a:rPr lang="nl-NL" b="1" dirty="0" smtClean="0">
                <a:solidFill>
                  <a:schemeClr val="accent6">
                    <a:lumMod val="50000"/>
                  </a:schemeClr>
                </a:solidFill>
              </a:rPr>
              <a:t>Volksverhuizing</a:t>
            </a:r>
            <a:endParaRPr lang="nl-NL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" name="Tekstvak 5"/>
          <p:cNvSpPr txBox="1"/>
          <p:nvPr/>
        </p:nvSpPr>
        <p:spPr>
          <a:xfrm>
            <a:off x="129106" y="2457630"/>
            <a:ext cx="2502993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Wat gaan we doen?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Lesdoelen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Vorige les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Splitsing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b="1" i="1" dirty="0" smtClean="0">
                <a:solidFill>
                  <a:schemeClr val="bg1"/>
                </a:solidFill>
              </a:rPr>
              <a:t>Volksverhuizing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Maarten van Rossem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Zelfstandig werken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Afsluiting</a:t>
            </a:r>
            <a:endParaRPr lang="nl-NL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5804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kstvak 8"/>
          <p:cNvSpPr txBox="1"/>
          <p:nvPr/>
        </p:nvSpPr>
        <p:spPr>
          <a:xfrm>
            <a:off x="129106" y="2457630"/>
            <a:ext cx="2502993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Wat gaan we doen?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Lesdoelen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Vorige les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Splitsing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b="1" i="1" dirty="0" smtClean="0">
                <a:solidFill>
                  <a:schemeClr val="bg1"/>
                </a:solidFill>
              </a:rPr>
              <a:t>Volksverhuizing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Maarten van Rossem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Zelfstandig werken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Afsluiting</a:t>
            </a:r>
            <a:endParaRPr lang="nl-NL" dirty="0">
              <a:solidFill>
                <a:schemeClr val="bg1"/>
              </a:solidFill>
            </a:endParaRPr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8797" y="3473292"/>
            <a:ext cx="6704762" cy="3288889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4422" y="59487"/>
            <a:ext cx="5108750" cy="3203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1065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>
          <a:xfrm>
            <a:off x="3477301" y="633264"/>
            <a:ext cx="7817553" cy="1225550"/>
          </a:xfrm>
        </p:spPr>
        <p:txBody>
          <a:bodyPr>
            <a:normAutofit/>
          </a:bodyPr>
          <a:lstStyle/>
          <a:p>
            <a:pPr algn="ctr"/>
            <a:r>
              <a:rPr lang="nl-NL" b="1" dirty="0" smtClean="0">
                <a:solidFill>
                  <a:schemeClr val="accent6">
                    <a:lumMod val="50000"/>
                  </a:schemeClr>
                </a:solidFill>
              </a:rPr>
              <a:t>Maarten van Rossem</a:t>
            </a:r>
            <a:endParaRPr lang="nl-NL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" name="Tekstvak 5"/>
          <p:cNvSpPr txBox="1"/>
          <p:nvPr/>
        </p:nvSpPr>
        <p:spPr>
          <a:xfrm>
            <a:off x="129106" y="2457630"/>
            <a:ext cx="2502993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Wat gaan we doen?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Lesdoelen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Vorige les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Splitsing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Volksverhuizing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b="1" i="1" dirty="0" smtClean="0">
                <a:solidFill>
                  <a:schemeClr val="bg1"/>
                </a:solidFill>
              </a:rPr>
              <a:t>Maarten van Rossem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Zelfstandig werken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Afsluiting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2" name="Actieknop: Film 1">
            <a:hlinkClick r:id="rId2" highlightClick="1"/>
          </p:cNvPr>
          <p:cNvSpPr/>
          <p:nvPr/>
        </p:nvSpPr>
        <p:spPr>
          <a:xfrm>
            <a:off x="4977441" y="3723538"/>
            <a:ext cx="1042416" cy="1042416"/>
          </a:xfrm>
          <a:prstGeom prst="actionButtonMovi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5574" y="2457630"/>
            <a:ext cx="3810000" cy="3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6380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321171" y="191193"/>
            <a:ext cx="8412192" cy="1325563"/>
          </a:xfrm>
        </p:spPr>
        <p:txBody>
          <a:bodyPr/>
          <a:lstStyle/>
          <a:p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Afsluiting</a:t>
            </a:r>
            <a:endParaRPr lang="nl-NL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8" name="Tekstvak 7"/>
          <p:cNvSpPr txBox="1"/>
          <p:nvPr/>
        </p:nvSpPr>
        <p:spPr>
          <a:xfrm>
            <a:off x="129106" y="2457630"/>
            <a:ext cx="2329036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Wat gaan we doen?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Lesdoelen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Vorige les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Splitsing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Filmpje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Zelfstandig werken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b="1" i="1" dirty="0" smtClean="0">
                <a:solidFill>
                  <a:schemeClr val="bg1"/>
                </a:solidFill>
              </a:rPr>
              <a:t>Afsluiting</a:t>
            </a:r>
            <a:endParaRPr lang="nl-NL" b="1" i="1" dirty="0">
              <a:solidFill>
                <a:schemeClr val="bg1"/>
              </a:solidFill>
            </a:endParaRPr>
          </a:p>
        </p:txBody>
      </p:sp>
      <p:sp>
        <p:nvSpPr>
          <p:cNvPr id="13" name="Tekstvak 12"/>
          <p:cNvSpPr txBox="1"/>
          <p:nvPr/>
        </p:nvSpPr>
        <p:spPr>
          <a:xfrm>
            <a:off x="3570452" y="5552635"/>
            <a:ext cx="2462918" cy="646331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nl-NL" b="1" dirty="0" smtClean="0"/>
              <a:t>Volgende keer:</a:t>
            </a:r>
          </a:p>
          <a:p>
            <a:pPr>
              <a:buFont typeface="Arial" pitchFamily="34" charset="0"/>
              <a:buChar char="•"/>
            </a:pPr>
            <a:r>
              <a:rPr lang="nl-NL" dirty="0" smtClean="0"/>
              <a:t>Hofstelsel en horigheid</a:t>
            </a:r>
          </a:p>
        </p:txBody>
      </p:sp>
      <p:sp>
        <p:nvSpPr>
          <p:cNvPr id="9" name="Tijdelijke aanduiding voor inhoud 2"/>
          <p:cNvSpPr>
            <a:spLocks noGrp="1"/>
          </p:cNvSpPr>
          <p:nvPr>
            <p:ph idx="1"/>
          </p:nvPr>
        </p:nvSpPr>
        <p:spPr>
          <a:xfrm>
            <a:off x="3276600" y="2372264"/>
            <a:ext cx="7219950" cy="328082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nl-NL" sz="2200" b="1" dirty="0" smtClean="0">
                <a:solidFill>
                  <a:schemeClr val="accent6">
                    <a:lumMod val="50000"/>
                  </a:schemeClr>
                </a:solidFill>
              </a:rPr>
              <a:t>Aan het eind van de les kunnen jullie uitleggen;</a:t>
            </a:r>
          </a:p>
          <a:p>
            <a:r>
              <a:rPr lang="nl-NL" sz="2200" dirty="0" smtClean="0">
                <a:solidFill>
                  <a:schemeClr val="accent6">
                    <a:lumMod val="50000"/>
                  </a:schemeClr>
                </a:solidFill>
              </a:rPr>
              <a:t>Hoe het Oost en West Romeinse Rijk zijn ontstaan;</a:t>
            </a:r>
          </a:p>
          <a:p>
            <a:r>
              <a:rPr lang="nl-NL" sz="2200" dirty="0" smtClean="0">
                <a:solidFill>
                  <a:schemeClr val="accent6">
                    <a:lumMod val="50000"/>
                  </a:schemeClr>
                </a:solidFill>
              </a:rPr>
              <a:t>Wat de volksverhuizing is;</a:t>
            </a:r>
          </a:p>
          <a:p>
            <a:r>
              <a:rPr lang="nl-NL" sz="2200" dirty="0" smtClean="0">
                <a:solidFill>
                  <a:schemeClr val="accent6">
                    <a:lumMod val="50000"/>
                  </a:schemeClr>
                </a:solidFill>
              </a:rPr>
              <a:t>Hoe het West-Romeinse Rijk is gevallen</a:t>
            </a:r>
          </a:p>
          <a:p>
            <a:pPr marL="0" indent="0">
              <a:buNone/>
            </a:pPr>
            <a:endParaRPr lang="nl-NL" sz="22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nl-NL" sz="2200" b="1" dirty="0" smtClean="0">
                <a:solidFill>
                  <a:schemeClr val="accent6">
                    <a:lumMod val="50000"/>
                  </a:schemeClr>
                </a:solidFill>
              </a:rPr>
              <a:t>KA:</a:t>
            </a:r>
          </a:p>
          <a:p>
            <a:pPr marL="0" indent="0">
              <a:buNone/>
            </a:pPr>
            <a:r>
              <a:rPr lang="nl-NL" sz="2400" dirty="0" smtClean="0">
                <a:solidFill>
                  <a:schemeClr val="accent6">
                    <a:lumMod val="50000"/>
                  </a:schemeClr>
                </a:solidFill>
              </a:rPr>
              <a:t>7. de </a:t>
            </a:r>
            <a:r>
              <a:rPr lang="nl-NL" sz="2400" dirty="0">
                <a:solidFill>
                  <a:schemeClr val="accent6">
                    <a:lumMod val="50000"/>
                  </a:schemeClr>
                </a:solidFill>
              </a:rPr>
              <a:t>confrontatie tussen de Grieks-Romeinse cultuur en de Germaanse cultuur van Noordwest-Europa 	</a:t>
            </a:r>
          </a:p>
          <a:p>
            <a:pPr>
              <a:buNone/>
            </a:pPr>
            <a:r>
              <a:rPr lang="nl-NL" sz="2400" dirty="0" smtClean="0">
                <a:solidFill>
                  <a:schemeClr val="accent6">
                    <a:lumMod val="50000"/>
                  </a:schemeClr>
                </a:solidFill>
              </a:rPr>
              <a:t>	</a:t>
            </a:r>
          </a:p>
          <a:p>
            <a:pPr marL="0" indent="0">
              <a:buNone/>
            </a:pPr>
            <a:endParaRPr lang="nl-NL" sz="2200" b="1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0" name="Tekstvak 9"/>
          <p:cNvSpPr txBox="1"/>
          <p:nvPr/>
        </p:nvSpPr>
        <p:spPr>
          <a:xfrm>
            <a:off x="9942420" y="2788841"/>
            <a:ext cx="1927259" cy="646331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nl-NL" b="1" dirty="0" smtClean="0"/>
              <a:t>Begrippen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/>
              <a:t>Volksverhuizing</a:t>
            </a:r>
          </a:p>
        </p:txBody>
      </p:sp>
      <p:sp>
        <p:nvSpPr>
          <p:cNvPr id="7" name="Tekstvak 6"/>
          <p:cNvSpPr txBox="1"/>
          <p:nvPr/>
        </p:nvSpPr>
        <p:spPr>
          <a:xfrm>
            <a:off x="6235393" y="5548517"/>
            <a:ext cx="2006190" cy="646331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nl-NL" b="1" dirty="0" smtClean="0"/>
              <a:t>Maken:</a:t>
            </a:r>
          </a:p>
          <a:p>
            <a:pPr>
              <a:buFont typeface="Arial" pitchFamily="34" charset="0"/>
              <a:buChar char="•"/>
            </a:pPr>
            <a:r>
              <a:rPr lang="nl-NL" dirty="0" smtClean="0"/>
              <a:t>Vragen 3, 5, 8 en 9</a:t>
            </a:r>
          </a:p>
        </p:txBody>
      </p:sp>
    </p:spTree>
    <p:extLst>
      <p:ext uri="{BB962C8B-B14F-4D97-AF65-F5344CB8AC3E}">
        <p14:creationId xmlns:p14="http://schemas.microsoft.com/office/powerpoint/2010/main" val="1844185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Kantoorth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thema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th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420</TotalTime>
  <Words>401</Words>
  <Application>Microsoft Office PowerPoint</Application>
  <PresentationFormat>Breedbeeld</PresentationFormat>
  <Paragraphs>130</Paragraphs>
  <Slides>9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PowerPoint-presentatie</vt:lpstr>
      <vt:lpstr>Wat gaan we doen?</vt:lpstr>
      <vt:lpstr>Lesdoelen</vt:lpstr>
      <vt:lpstr>Vorige les</vt:lpstr>
      <vt:lpstr>Splitsing van het Romeinse Rijk</vt:lpstr>
      <vt:lpstr>Volksverhuizing</vt:lpstr>
      <vt:lpstr>PowerPoint-presentatie</vt:lpstr>
      <vt:lpstr>Maarten van Rossem</vt:lpstr>
      <vt:lpstr>Afsluiting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Klu Klux Klan / Economic Crisis</dc:title>
  <dc:creator>Paul de Haan</dc:creator>
  <cp:lastModifiedBy>Paul de Haan</cp:lastModifiedBy>
  <cp:revision>75</cp:revision>
  <dcterms:created xsi:type="dcterms:W3CDTF">2015-09-11T06:10:56Z</dcterms:created>
  <dcterms:modified xsi:type="dcterms:W3CDTF">2019-08-05T09:30:55Z</dcterms:modified>
</cp:coreProperties>
</file>